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7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Helvetica Neue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24" roundtripDataSignature="AMtx7mi2HG7JzuYlWiXVTtjnLa8iKOaX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regular.fntdata"/><Relationship Id="rId22" Type="http://schemas.openxmlformats.org/officeDocument/2006/relationships/font" Target="fonts/HelveticaNeue-italic.fntdata"/><Relationship Id="rId21" Type="http://schemas.openxmlformats.org/officeDocument/2006/relationships/font" Target="fonts/HelveticaNeue-bold.fntdata"/><Relationship Id="rId24" Type="http://customschemas.google.com/relationships/presentationmetadata" Target="metadata"/><Relationship Id="rId23" Type="http://schemas.openxmlformats.org/officeDocument/2006/relationships/font" Target="fonts/HelveticaNeue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c8d7a33d4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c8d7a33d4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c8d7a33d4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c8d7a33d4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c8d7a33d4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c8d7a33d4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c86d35b90a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c86d35b90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c8d7a33d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c8d7a33d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8d7a33d4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c8d7a33d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c8d7a33d4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c8d7a33d4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c8d7a33d4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c8d7a33d4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c8d7a33d4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c8d7a33d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c8d7a33d4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c8d7a33d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c8d7a33d4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c8d7a33d4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8.jpg"/><Relationship Id="rId5" Type="http://schemas.openxmlformats.org/officeDocument/2006/relationships/image" Target="../media/image7.jpg"/><Relationship Id="rId6" Type="http://schemas.openxmlformats.org/officeDocument/2006/relationships/image" Target="../media/image5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Relationship Id="rId3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Arial"/>
              <a:buNone/>
              <a:defRPr b="1" sz="34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2" name="Google Shape;5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6" name="Google Shape;56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" name="Google Shape;57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4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7" name="Google Shape;67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8" name="Google Shape;6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69" name="Google Shape;6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44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44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44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44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44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44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p44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7" name="Google Shape;77;p44"/>
          <p:cNvPicPr preferRelativeResize="0"/>
          <p:nvPr/>
        </p:nvPicPr>
        <p:blipFill rotWithShape="1">
          <a:blip r:embed="rId5">
            <a:alphaModFix/>
          </a:blip>
          <a:srcRect b="1341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8" name="Google Shape;78;p44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9" name="Google Shape;79;p44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44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44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44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86" name="Google Shape;8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7" name="Google Shape;8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1" name="Google Shape;9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2" name="Google Shape;9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6" name="Google Shape;9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7" name="Google Shape;9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1" name="Google Shape;10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2" name="Google Shape;10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6" name="Google Shape;10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7" name="Google Shape;10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50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1" name="Google Shape;1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2" name="Google Shape;11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5" name="Google Shape;11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2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2" name="Google Shape;12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5" name="Google Shape;12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6" name="Google Shape;12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8" name="Google Shape;128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54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4" name="Google Shape;13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56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57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8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58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142" name="Google Shape;14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3" name="Google Shape;14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5" name="Google Shape;145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Google Shape;146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None/>
              <a:defRPr b="1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" name="Google Shape;2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9" name="Google Shape;149;p6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0" name="Google Shape;150;p6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7" name="Google Shape;157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8" name="Google Shape;15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2" name="Google Shape;16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0" name="Google Shape;18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4" name="Google Shape;184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5" name="Google Shape;185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" name="Google Shape;18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89" name="Google Shape;18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None/>
              <a:defRPr b="1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" name="Google Shape;2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2" name="Google Shape;192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" name="Google Shape;19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2" name="Google Shape;202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3" name="Google Shape;203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5" name="Google Shape;20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6" name="Google Shape;20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08" name="Google Shape;20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None/>
              <a:defRPr b="1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1" name="Google Shape;3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42" name="Google Shape;42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43" name="Google Shape;43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44" name="Google Shape;4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5" name="Google Shape;4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3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"/>
          <p:cNvSpPr txBox="1"/>
          <p:nvPr>
            <p:ph type="title"/>
          </p:nvPr>
        </p:nvSpPr>
        <p:spPr>
          <a:xfrm>
            <a:off x="1959550" y="3924475"/>
            <a:ext cx="5719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DATA ANALYTICS BOOTCAMP | IRONHACK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"/>
          <p:cNvSpPr txBox="1"/>
          <p:nvPr>
            <p:ph idx="2" type="title"/>
          </p:nvPr>
        </p:nvSpPr>
        <p:spPr>
          <a:xfrm>
            <a:off x="1935325" y="3249775"/>
            <a:ext cx="46068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00118" rtl="0" algn="l">
              <a:lnSpc>
                <a:spcPct val="1160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2600">
                <a:latin typeface="Arial"/>
                <a:ea typeface="Arial"/>
                <a:cs typeface="Arial"/>
                <a:sym typeface="Arial"/>
              </a:rPr>
              <a:t>Python Object Types</a:t>
            </a:r>
            <a:endParaRPr b="0" sz="3900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8d7a33d4f_0_40"/>
          <p:cNvSpPr txBox="1"/>
          <p:nvPr>
            <p:ph type="title"/>
          </p:nvPr>
        </p:nvSpPr>
        <p:spPr>
          <a:xfrm>
            <a:off x="540300" y="555600"/>
            <a:ext cx="59967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Iterating through a dictionary:</a:t>
            </a:r>
            <a:endParaRPr b="1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c8d7a33d4f_0_40"/>
          <p:cNvSpPr txBox="1"/>
          <p:nvPr>
            <p:ph idx="1" type="body"/>
          </p:nvPr>
        </p:nvSpPr>
        <p:spPr>
          <a:xfrm>
            <a:off x="594900" y="1389600"/>
            <a:ext cx="78825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for i in chocolates_and_brands.keys():</a:t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00">
                <a:solidFill>
                  <a:srgbClr val="000000"/>
                </a:solidFill>
              </a:rPr>
              <a:t> 	print(i)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for chocolate_brand in chocolates_and_brands.values():</a:t>
            </a:r>
            <a:endParaRPr sz="17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00">
                <a:solidFill>
                  <a:srgbClr val="000000"/>
                </a:solidFill>
              </a:rPr>
              <a:t>print(chocolate_brand)</a:t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for choc_type, chocolate_brand in chocolates_and_brands.items():</a:t>
            </a:r>
            <a:endParaRPr sz="1700">
              <a:solidFill>
                <a:srgbClr val="000000"/>
              </a:solidFill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00">
                <a:solidFill>
                  <a:srgbClr val="000000"/>
                </a:solidFill>
              </a:rPr>
              <a:t>print(‘The best brand for the’ + choc_type + ‘is’ +chocolate_brand)</a:t>
            </a:r>
            <a:endParaRPr sz="17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c8d7a33d4f_0_48"/>
          <p:cNvSpPr txBox="1"/>
          <p:nvPr>
            <p:ph type="title"/>
          </p:nvPr>
        </p:nvSpPr>
        <p:spPr>
          <a:xfrm>
            <a:off x="540300" y="555600"/>
            <a:ext cx="59967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Tuples:</a:t>
            </a:r>
            <a:endParaRPr b="1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c8d7a33d4f_0_48"/>
          <p:cNvSpPr txBox="1"/>
          <p:nvPr>
            <p:ph idx="1" type="body"/>
          </p:nvPr>
        </p:nvSpPr>
        <p:spPr>
          <a:xfrm>
            <a:off x="594900" y="1389600"/>
            <a:ext cx="78825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A tuple is an ordered sequence of variables of any type.</a:t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Every element can be accessed by </a:t>
            </a:r>
            <a:r>
              <a:rPr b="1" lang="en" sz="1700">
                <a:solidFill>
                  <a:srgbClr val="000000"/>
                </a:solidFill>
              </a:rPr>
              <a:t>index</a:t>
            </a:r>
            <a:r>
              <a:rPr lang="en" sz="1700">
                <a:solidFill>
                  <a:srgbClr val="000000"/>
                </a:solidFill>
              </a:rPr>
              <a:t>. ( first element has index 0, second index 1, and so on)</a:t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8d7a33d4f_0_53"/>
          <p:cNvSpPr txBox="1"/>
          <p:nvPr>
            <p:ph type="title"/>
          </p:nvPr>
        </p:nvSpPr>
        <p:spPr>
          <a:xfrm>
            <a:off x="540300" y="555600"/>
            <a:ext cx="59967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Sets:</a:t>
            </a:r>
            <a:endParaRPr b="1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c8d7a33d4f_0_53"/>
          <p:cNvSpPr txBox="1"/>
          <p:nvPr>
            <p:ph idx="1" type="body"/>
          </p:nvPr>
        </p:nvSpPr>
        <p:spPr>
          <a:xfrm>
            <a:off x="594900" y="1389600"/>
            <a:ext cx="78825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A set is an unordered collection of unique and immutable objects.</a:t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c86d35b90a_0_87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M O N T H L Y  G L O B A L</a:t>
            </a:r>
            <a:endParaRPr b="1" i="0" sz="5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c86d35b90a_0_87"/>
          <p:cNvSpPr txBox="1"/>
          <p:nvPr/>
        </p:nvSpPr>
        <p:spPr>
          <a:xfrm>
            <a:off x="768350" y="1065875"/>
            <a:ext cx="7250400" cy="51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marR="822960" rtl="0" algn="l">
              <a:lnSpc>
                <a:spcPct val="115578"/>
              </a:lnSpc>
              <a:spcBef>
                <a:spcPts val="2016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Built-in variable types:</a:t>
            </a:r>
            <a:endParaRPr b="1" i="0" sz="23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822960" rtl="0" algn="l">
              <a:lnSpc>
                <a:spcPct val="115578"/>
              </a:lnSpc>
              <a:spcBef>
                <a:spcPts val="2016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 ‘variable’ is named  placeholder to store information.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822960" rtl="0" algn="just">
              <a:lnSpc>
                <a:spcPct val="115578"/>
              </a:lnSpc>
              <a:spcBef>
                <a:spcPts val="2016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There are many different types of ‘variables’ and each of them determines what we can do with them and how we can access the stored content.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marR="822960" rtl="0" algn="just">
              <a:lnSpc>
                <a:spcPct val="115578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○"/>
            </a:pPr>
            <a:r>
              <a:rPr b="0" i="0" lang="en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Integers: 1,2,3, -4,...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marR="822960" rtl="0" algn="just">
              <a:lnSpc>
                <a:spcPct val="115578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○"/>
            </a:pPr>
            <a:r>
              <a:rPr b="0" i="0" lang="en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Floats: 12.3, -3.5,...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marR="822960" rtl="0" algn="just">
              <a:lnSpc>
                <a:spcPct val="115578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○"/>
            </a:pPr>
            <a:r>
              <a:rPr b="0" i="0" lang="en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Strings: ‘boat’, ‘banana’, ‘apple’...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marR="822960" rtl="0" algn="just">
              <a:lnSpc>
                <a:spcPct val="115578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○"/>
            </a:pPr>
            <a:r>
              <a:rPr b="0" i="0" lang="en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Lists: [ 1, 2, 3, -12.4, 5.7,...]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marR="822960" rtl="0" algn="just">
              <a:lnSpc>
                <a:spcPct val="115578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○"/>
            </a:pPr>
            <a:r>
              <a:rPr b="0" i="0" lang="en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Dictionaries: {‘student1’: ’John’, ‘student2’: ‘Debbie’}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marR="822960" rtl="0" algn="just">
              <a:lnSpc>
                <a:spcPct val="115578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○"/>
            </a:pPr>
            <a:r>
              <a:rPr b="0" i="0" lang="en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Tuples: (1, ‘John’, 34, -12.3,...)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marR="822960" rtl="0" algn="just">
              <a:lnSpc>
                <a:spcPct val="115578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○"/>
            </a:pPr>
            <a:r>
              <a:rPr b="0" i="0" lang="en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Sets: set(‘aabc’) = {‘a’,’b’,’c’,...}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marR="822960" rtl="0" algn="just">
              <a:lnSpc>
                <a:spcPct val="115578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○"/>
            </a:pPr>
            <a:r>
              <a:rPr b="0" i="0" lang="en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Booleans: True, False, None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822960" rtl="0" algn="l">
              <a:lnSpc>
                <a:spcPct val="115578"/>
              </a:lnSpc>
              <a:spcBef>
                <a:spcPts val="2016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822960" rtl="0" algn="l">
              <a:lnSpc>
                <a:spcPct val="115578"/>
              </a:lnSpc>
              <a:spcBef>
                <a:spcPts val="2016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To determine the type of a variable use the function </a:t>
            </a:r>
            <a:r>
              <a:rPr b="1" i="0" lang="en" sz="16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type</a:t>
            </a:r>
            <a:r>
              <a:rPr b="0" i="0" lang="en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(variable_name)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822960" rtl="0" algn="l">
              <a:lnSpc>
                <a:spcPct val="115578"/>
              </a:lnSpc>
              <a:spcBef>
                <a:spcPts val="2016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822960" rtl="0" algn="l">
              <a:lnSpc>
                <a:spcPct val="115578"/>
              </a:lnSpc>
              <a:spcBef>
                <a:spcPts val="2016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822960" rtl="0" algn="l">
              <a:lnSpc>
                <a:spcPct val="115578"/>
              </a:lnSpc>
              <a:spcBef>
                <a:spcPts val="2016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4333536" rtl="0" algn="l">
              <a:lnSpc>
                <a:spcPct val="115578"/>
              </a:lnSpc>
              <a:spcBef>
                <a:spcPts val="2016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c8d7a33d4f_0_0"/>
          <p:cNvSpPr txBox="1"/>
          <p:nvPr>
            <p:ph type="title"/>
          </p:nvPr>
        </p:nvSpPr>
        <p:spPr>
          <a:xfrm>
            <a:off x="540300" y="555600"/>
            <a:ext cx="59967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Arithmetic operators:</a:t>
            </a:r>
            <a:endParaRPr b="1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c8d7a33d4f_0_0"/>
          <p:cNvSpPr txBox="1"/>
          <p:nvPr>
            <p:ph idx="1" type="body"/>
          </p:nvPr>
        </p:nvSpPr>
        <p:spPr>
          <a:xfrm>
            <a:off x="594900" y="1389600"/>
            <a:ext cx="78825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+ Addition: 4 + 5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- Subtraction: 3 - 7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* multiplication: 3 * 4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/ division: 4 / 5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% modulus (remainder): 6 / 4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** power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c8d7a33d4f_0_5"/>
          <p:cNvSpPr txBox="1"/>
          <p:nvPr>
            <p:ph type="title"/>
          </p:nvPr>
        </p:nvSpPr>
        <p:spPr>
          <a:xfrm>
            <a:off x="540300" y="555600"/>
            <a:ext cx="59967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Comparison operators:</a:t>
            </a:r>
            <a:endParaRPr b="1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gc8d7a33d4f_0_5"/>
          <p:cNvSpPr txBox="1"/>
          <p:nvPr>
            <p:ph idx="1" type="body"/>
          </p:nvPr>
        </p:nvSpPr>
        <p:spPr>
          <a:xfrm>
            <a:off x="594900" y="1389600"/>
            <a:ext cx="78825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== equality: ( a == b )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!= not equal: ( a != b )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&gt; greater than: ( 5 &gt; 6 )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&lt; lower than: ( 5 &lt; 6 )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&gt;= greater equal: ( 6 &gt;= 3 )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=&lt; lower equal: ( 5 &lt;= 4 )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c8d7a33d4f_0_10"/>
          <p:cNvSpPr txBox="1"/>
          <p:nvPr>
            <p:ph type="title"/>
          </p:nvPr>
        </p:nvSpPr>
        <p:spPr>
          <a:xfrm>
            <a:off x="540300" y="555600"/>
            <a:ext cx="59967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Objects:</a:t>
            </a:r>
            <a:endParaRPr b="1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gc8d7a33d4f_0_10"/>
          <p:cNvSpPr txBox="1"/>
          <p:nvPr>
            <p:ph idx="1" type="body"/>
          </p:nvPr>
        </p:nvSpPr>
        <p:spPr>
          <a:xfrm>
            <a:off x="594900" y="1389600"/>
            <a:ext cx="78825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Objects are new types of variables which can have many different placeholders of different types and multiple functions to use with them.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Ex: class Car():</a:t>
            </a:r>
            <a:endParaRPr sz="1600"/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def __init__()</a:t>
            </a:r>
            <a:endParaRPr sz="1600"/>
          </a:p>
          <a:p>
            <a: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self.color</a:t>
            </a:r>
            <a:endParaRPr sz="1600"/>
          </a:p>
          <a:p>
            <a: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self.brand</a:t>
            </a:r>
            <a:endParaRPr sz="1600"/>
          </a:p>
          <a:p>
            <a: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self.max_speed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my_car = Car()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Objects are special types of variables which consists of: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Attributes: ( as many different ‘placeholders’ of any type needed )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Methods: ( functions to control what we can do with the object ) 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c8d7a33d4f_0_15"/>
          <p:cNvSpPr txBox="1"/>
          <p:nvPr>
            <p:ph type="title"/>
          </p:nvPr>
        </p:nvSpPr>
        <p:spPr>
          <a:xfrm>
            <a:off x="540300" y="555600"/>
            <a:ext cx="59967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Mutable vs immutable :</a:t>
            </a:r>
            <a:endParaRPr b="1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c8d7a33d4f_0_15"/>
          <p:cNvSpPr txBox="1"/>
          <p:nvPr>
            <p:ph idx="1" type="body"/>
          </p:nvPr>
        </p:nvSpPr>
        <p:spPr>
          <a:xfrm>
            <a:off x="594900" y="1389600"/>
            <a:ext cx="78825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>
                <a:solidFill>
                  <a:srgbClr val="6AA84F"/>
                </a:solidFill>
              </a:rPr>
              <a:t>Mutable</a:t>
            </a:r>
            <a:r>
              <a:rPr lang="en" sz="1700"/>
              <a:t> variables are those which content </a:t>
            </a:r>
            <a:r>
              <a:rPr b="1" lang="en" sz="1700">
                <a:solidFill>
                  <a:srgbClr val="6AA84F"/>
                </a:solidFill>
              </a:rPr>
              <a:t>can be modified: </a:t>
            </a:r>
            <a:r>
              <a:rPr b="1" lang="en" sz="1700">
                <a:solidFill>
                  <a:srgbClr val="000000"/>
                </a:solidFill>
              </a:rPr>
              <a:t>lists</a:t>
            </a:r>
            <a:endParaRPr b="1"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>
                <a:solidFill>
                  <a:srgbClr val="FF0000"/>
                </a:solidFill>
              </a:rPr>
              <a:t>Immutable</a:t>
            </a:r>
            <a:r>
              <a:rPr lang="en" sz="1700"/>
              <a:t> variables are those which content </a:t>
            </a:r>
            <a:r>
              <a:rPr b="1" lang="en" sz="1700">
                <a:solidFill>
                  <a:srgbClr val="FF0000"/>
                </a:solidFill>
              </a:rPr>
              <a:t>can’t be modified: </a:t>
            </a:r>
            <a:r>
              <a:rPr b="1" lang="en" sz="1700">
                <a:solidFill>
                  <a:srgbClr val="000000"/>
                </a:solidFill>
              </a:rPr>
              <a:t>strings, tuples</a:t>
            </a:r>
            <a:endParaRPr b="1" sz="17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17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c8d7a33d4f_0_20"/>
          <p:cNvSpPr txBox="1"/>
          <p:nvPr>
            <p:ph type="title"/>
          </p:nvPr>
        </p:nvSpPr>
        <p:spPr>
          <a:xfrm>
            <a:off x="540300" y="555600"/>
            <a:ext cx="59967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Lists:</a:t>
            </a:r>
            <a:endParaRPr b="1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c8d7a33d4f_0_20"/>
          <p:cNvSpPr txBox="1"/>
          <p:nvPr>
            <p:ph idx="1" type="body"/>
          </p:nvPr>
        </p:nvSpPr>
        <p:spPr>
          <a:xfrm>
            <a:off x="594900" y="1389600"/>
            <a:ext cx="78825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Ordered sequences of values of any type ( even lists, tuples, dictionaries, booleans )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They are mutable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Allow duplicates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The elements in each ‘slot’ can be accessed by </a:t>
            </a:r>
            <a:r>
              <a:rPr b="1" lang="en" sz="1700">
                <a:solidFill>
                  <a:srgbClr val="000000"/>
                </a:solidFill>
              </a:rPr>
              <a:t>index</a:t>
            </a:r>
            <a:r>
              <a:rPr lang="en" sz="1700">
                <a:solidFill>
                  <a:srgbClr val="000000"/>
                </a:solidFill>
              </a:rPr>
              <a:t>. ( first slot has index 0, second index 1, third index 2, and so on ) 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c8d7a33d4f_0_25"/>
          <p:cNvSpPr txBox="1"/>
          <p:nvPr>
            <p:ph type="title"/>
          </p:nvPr>
        </p:nvSpPr>
        <p:spPr>
          <a:xfrm>
            <a:off x="540300" y="555600"/>
            <a:ext cx="59967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Dictionaries (I):</a:t>
            </a:r>
            <a:endParaRPr b="1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c8d7a33d4f_0_25"/>
          <p:cNvSpPr txBox="1"/>
          <p:nvPr>
            <p:ph idx="1" type="body"/>
          </p:nvPr>
        </p:nvSpPr>
        <p:spPr>
          <a:xfrm>
            <a:off x="594900" y="1389600"/>
            <a:ext cx="78825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b="1" lang="en" sz="1700">
                <a:solidFill>
                  <a:srgbClr val="FF0000"/>
                </a:solidFill>
              </a:rPr>
              <a:t>Unordered</a:t>
            </a:r>
            <a:r>
              <a:rPr lang="en" sz="1700">
                <a:solidFill>
                  <a:srgbClr val="000000"/>
                </a:solidFill>
              </a:rPr>
              <a:t> collection of data values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They can contain elements of any type: ( lists, dictionaries, tuples, booleans,...)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They contain sets of </a:t>
            </a:r>
            <a:r>
              <a:rPr b="1" lang="en" sz="1700">
                <a:solidFill>
                  <a:srgbClr val="000000"/>
                </a:solidFill>
              </a:rPr>
              <a:t>key: value</a:t>
            </a:r>
            <a:r>
              <a:rPr lang="en" sz="1700">
                <a:solidFill>
                  <a:srgbClr val="000000"/>
                </a:solidFill>
              </a:rPr>
              <a:t> pairs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Every element can be accessed by </a:t>
            </a:r>
            <a:r>
              <a:rPr b="1" lang="en" sz="1700">
                <a:solidFill>
                  <a:srgbClr val="000000"/>
                </a:solidFill>
              </a:rPr>
              <a:t>key</a:t>
            </a:r>
            <a:r>
              <a:rPr lang="en" sz="1700">
                <a:solidFill>
                  <a:srgbClr val="000000"/>
                </a:solidFill>
              </a:rPr>
              <a:t>.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b="1" lang="en" sz="1700">
                <a:solidFill>
                  <a:srgbClr val="000000"/>
                </a:solidFill>
              </a:rPr>
              <a:t>Keys</a:t>
            </a:r>
            <a:r>
              <a:rPr lang="en" sz="1700">
                <a:solidFill>
                  <a:srgbClr val="000000"/>
                </a:solidFill>
              </a:rPr>
              <a:t> can’t be duplicated.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Some ways to create a dictionary: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en" sz="1700">
                <a:solidFill>
                  <a:srgbClr val="000000"/>
                </a:solidFill>
              </a:rPr>
              <a:t>my_dict = {‘A’: 1, ‘B’:[2,3,’John’]}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en" sz="1700">
                <a:solidFill>
                  <a:srgbClr val="000000"/>
                </a:solidFill>
              </a:rPr>
              <a:t>my_dict = dict(A = 1, B = 2)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en" sz="1700">
                <a:solidFill>
                  <a:srgbClr val="000000"/>
                </a:solidFill>
              </a:rPr>
              <a:t>my_dict = dict( zip( [‘A’,’B’],[1,2] ) )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c8d7a33d4f_0_35"/>
          <p:cNvSpPr txBox="1"/>
          <p:nvPr>
            <p:ph type="title"/>
          </p:nvPr>
        </p:nvSpPr>
        <p:spPr>
          <a:xfrm>
            <a:off x="540300" y="555600"/>
            <a:ext cx="59967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Dictionaries (II):</a:t>
            </a:r>
            <a:endParaRPr b="1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c8d7a33d4f_0_35"/>
          <p:cNvSpPr txBox="1"/>
          <p:nvPr>
            <p:ph idx="1" type="body"/>
          </p:nvPr>
        </p:nvSpPr>
        <p:spPr>
          <a:xfrm>
            <a:off x="594900" y="1389600"/>
            <a:ext cx="78825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To know the keys of a dictionary, you can use the method: .keys()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To know the values of a dictionary, you can use the method: .values()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To know the items of a dictionary, you can use the method: .items()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